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9" r:id="rId2"/>
    <p:sldId id="368" r:id="rId3"/>
    <p:sldId id="369" r:id="rId4"/>
    <p:sldId id="370" r:id="rId5"/>
    <p:sldId id="371" r:id="rId6"/>
    <p:sldId id="363" r:id="rId7"/>
    <p:sldId id="364" r:id="rId8"/>
    <p:sldId id="365" r:id="rId9"/>
    <p:sldId id="366" r:id="rId10"/>
    <p:sldId id="378" r:id="rId11"/>
    <p:sldId id="379" r:id="rId12"/>
    <p:sldId id="367" r:id="rId13"/>
    <p:sldId id="372" r:id="rId14"/>
    <p:sldId id="373" r:id="rId15"/>
    <p:sldId id="375" r:id="rId16"/>
    <p:sldId id="376" r:id="rId17"/>
    <p:sldId id="374" r:id="rId18"/>
    <p:sldId id="380" r:id="rId19"/>
    <p:sldId id="382" r:id="rId20"/>
    <p:sldId id="383" r:id="rId21"/>
    <p:sldId id="384" r:id="rId22"/>
    <p:sldId id="385" r:id="rId23"/>
    <p:sldId id="386" r:id="rId24"/>
    <p:sldId id="357" r:id="rId25"/>
    <p:sldId id="35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Default Section" id="{471567EB-6488-4C6C-8D2A-7A2AB53DA036}">
          <p14:sldIdLst>
            <p14:sldId id="259"/>
            <p14:sldId id="263"/>
            <p14:sldId id="264"/>
            <p14:sldId id="265"/>
            <p14:sldId id="266"/>
            <p14:sldId id="290"/>
            <p14:sldId id="293"/>
            <p14:sldId id="270"/>
            <p14:sldId id="273"/>
            <p14:sldId id="274"/>
            <p14:sldId id="275"/>
            <p14:sldId id="276"/>
            <p14:sldId id="277"/>
            <p14:sldId id="278"/>
            <p14:sldId id="279"/>
            <p14:sldId id="280"/>
            <p14:sldId id="281"/>
            <p14:sldId id="283"/>
            <p14:sldId id="286"/>
            <p14:sldId id="287"/>
            <p14:sldId id="291"/>
            <p14:sldId id="302"/>
            <p14:sldId id="294"/>
            <p14:sldId id="295"/>
            <p14:sldId id="296"/>
            <p14:sldId id="298"/>
            <p14:sldId id="301"/>
            <p14:sldId id="299"/>
            <p14:sldId id="356"/>
            <p14:sldId id="357"/>
            <p14:sldId id="358"/>
            <p14:sldId id="304"/>
            <p14:sldId id="305"/>
            <p14:sldId id="362"/>
          </p14:sldIdLst>
        </p14:section>
        <p14:section name="Untitled Section" id="{8E97A920-B6C3-46F5-B1B0-19CBC17798E4}">
          <p14:sldIdLst>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30"/>
            <p14:sldId id="331"/>
            <p14:sldId id="332"/>
            <p14:sldId id="333"/>
            <p14:sldId id="334"/>
            <p14:sldId id="335"/>
            <p14:sldId id="336"/>
            <p14:sldId id="337"/>
            <p14:sldId id="338"/>
            <p14:sldId id="339"/>
            <p14:sldId id="340"/>
            <p14:sldId id="341"/>
            <p14:sldId id="342"/>
            <p14:sldId id="343"/>
            <p14:sldId id="344"/>
            <p14:sldId id="359"/>
            <p14:sldId id="360"/>
            <p14:sldId id="345"/>
            <p14:sldId id="361"/>
            <p14:sldId id="349"/>
            <p14:sldId id="354"/>
            <p14:sldId id="355"/>
            <p14:sldId id="26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45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9D679B-4E06-4B91-A060-DFBEC4C64190}" type="datetimeFigureOut">
              <a:rPr lang="en-US" smtClean="0"/>
              <a:pPr/>
              <a:t>09-Jan-24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EC2016-51BB-4DD9-95D5-2C28022AEC48}" type="slidenum">
              <a:rPr lang="en-US" smtClean="0"/>
              <a:pPr/>
              <a:t>‹#›</a:t>
            </a:fld>
            <a:endParaRPr lang="en-US"/>
          </a:p>
        </p:txBody>
      </p:sp>
    </p:spTree>
    <p:extLst>
      <p:ext uri="{BB962C8B-B14F-4D97-AF65-F5344CB8AC3E}">
        <p14:creationId xmlns="" xmlns:p14="http://schemas.microsoft.com/office/powerpoint/2010/main" val="1420406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EC2016-51BB-4DD9-95D5-2C28022AEC48}"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EC2016-51BB-4DD9-95D5-2C28022AEC48}" type="slidenum">
              <a:rPr lang="en-US" smtClean="0"/>
              <a:pPr/>
              <a:t>24</a:t>
            </a:fld>
            <a:endParaRPr lang="en-US"/>
          </a:p>
        </p:txBody>
      </p:sp>
    </p:spTree>
    <p:extLst>
      <p:ext uri="{BB962C8B-B14F-4D97-AF65-F5344CB8AC3E}">
        <p14:creationId xmlns="" xmlns:p14="http://schemas.microsoft.com/office/powerpoint/2010/main" val="3810532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A125B5-93F0-45C8-A343-8529A68BA586}" type="datetimeFigureOut">
              <a:rPr lang="en-US" smtClean="0"/>
              <a:pPr/>
              <a:t>09-Jan-24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3539719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A125B5-93F0-45C8-A343-8529A68BA586}" type="datetimeFigureOut">
              <a:rPr lang="en-US" smtClean="0"/>
              <a:pPr/>
              <a:t>09-Jan-24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397438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A125B5-93F0-45C8-A343-8529A68BA586}" type="datetimeFigureOut">
              <a:rPr lang="en-US" smtClean="0"/>
              <a:pPr/>
              <a:t>09-Jan-24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4226817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A125B5-93F0-45C8-A343-8529A68BA586}" type="datetimeFigureOut">
              <a:rPr lang="en-US" smtClean="0"/>
              <a:pPr/>
              <a:t>09-Jan-24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1785818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A125B5-93F0-45C8-A343-8529A68BA586}" type="datetimeFigureOut">
              <a:rPr lang="en-US" smtClean="0"/>
              <a:pPr/>
              <a:t>09-Jan-24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1452965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A125B5-93F0-45C8-A343-8529A68BA586}" type="datetimeFigureOut">
              <a:rPr lang="en-US" smtClean="0"/>
              <a:pPr/>
              <a:t>09-Jan-24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3267814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A125B5-93F0-45C8-A343-8529A68BA586}" type="datetimeFigureOut">
              <a:rPr lang="en-US" smtClean="0"/>
              <a:pPr/>
              <a:t>09-Jan-24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2282437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A125B5-93F0-45C8-A343-8529A68BA586}" type="datetimeFigureOut">
              <a:rPr lang="en-US" smtClean="0"/>
              <a:pPr/>
              <a:t>09-Jan-24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2721379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A125B5-93F0-45C8-A343-8529A68BA586}" type="datetimeFigureOut">
              <a:rPr lang="en-US" smtClean="0"/>
              <a:pPr/>
              <a:t>09-Jan-24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3014615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A125B5-93F0-45C8-A343-8529A68BA586}" type="datetimeFigureOut">
              <a:rPr lang="en-US" smtClean="0"/>
              <a:pPr/>
              <a:t>09-Jan-24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4042889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A125B5-93F0-45C8-A343-8529A68BA586}" type="datetimeFigureOut">
              <a:rPr lang="en-US" smtClean="0"/>
              <a:pPr/>
              <a:t>09-Jan-24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3019719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A125B5-93F0-45C8-A343-8529A68BA586}" type="datetimeFigureOut">
              <a:rPr lang="en-US" smtClean="0"/>
              <a:pPr/>
              <a:t>09-Jan-24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E24497-5168-4315-B3F4-CB510F6AB85B}" type="slidenum">
              <a:rPr lang="en-US" smtClean="0"/>
              <a:pPr/>
              <a:t>‹#›</a:t>
            </a:fld>
            <a:endParaRPr lang="en-US"/>
          </a:p>
        </p:txBody>
      </p:sp>
    </p:spTree>
    <p:extLst>
      <p:ext uri="{BB962C8B-B14F-4D97-AF65-F5344CB8AC3E}">
        <p14:creationId xmlns="" xmlns:p14="http://schemas.microsoft.com/office/powerpoint/2010/main" val="1361345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a:bodyPr>
          <a:lstStyle/>
          <a:p>
            <a:r>
              <a:rPr lang="sr-Latn-RS" sz="3600" b="1" dirty="0" smtClean="0">
                <a:latin typeface="Times New Roman" pitchFamily="18" charset="0"/>
                <a:cs typeface="Times New Roman" pitchFamily="18" charset="0"/>
              </a:rPr>
              <a:t>HEALTH CARE-LEGISLATION</a:t>
            </a:r>
            <a:endParaRPr lang="en-US" sz="3600"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3400" y="1600199"/>
            <a:ext cx="8153400" cy="45705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96755497"/>
      </p:ext>
    </p:extLst>
  </p:cSld>
  <p:clrMapOvr>
    <a:masterClrMapping/>
  </p:clrMapOvr>
  <mc:AlternateContent xmlns:mc="http://schemas.openxmlformats.org/markup-compatibility/2006">
    <mc:Choice xmlns="" xmlns:p14="http://schemas.microsoft.com/office/powerpoint/2010/main" Requires="p14">
      <p:transition spd="slow" p14:dur="2000" advTm="36676"/>
    </mc:Choice>
    <mc:Fallback>
      <p:transition spd="slow" advTm="36676"/>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International Health Regulations</a:t>
            </a:r>
            <a:br>
              <a:rPr lang="en-US" b="1"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While disease outbreaks and other acute public health risks are often unpredictable and require a range of responses, the International Health Regulations (2005) (IHR) provide an overarching legal framework that defines countries’ rights and obligations in handling  public health events and emergencies that have the potential to cross borders.</a:t>
            </a:r>
          </a:p>
          <a:p>
            <a:r>
              <a:rPr lang="en-US" dirty="0" smtClean="0"/>
              <a:t>The IHR are an instrument of international law that is legally-binding on 196 countries, including the 194 WHO Member States. The IHR  grew out of the response to  deadly epidemics that once overran Europe. They create rights and obligations for countries, including the requirement to report public health events. The Regulations also  outline the criteria to determine whether or not a particular event constitutes a  “public health emergency of international concern”. </a:t>
            </a:r>
          </a:p>
          <a:p>
            <a:endParaRPr lang="en-US" dirty="0"/>
          </a:p>
        </p:txBody>
      </p:sp>
      <p:pic>
        <p:nvPicPr>
          <p:cNvPr id="4" name="Picture 2" descr="International Health Regulations (2005) | Adam Kamradt-Scott"/>
          <p:cNvPicPr>
            <a:picLocks noChangeAspect="1" noChangeArrowheads="1"/>
          </p:cNvPicPr>
          <p:nvPr/>
        </p:nvPicPr>
        <p:blipFill>
          <a:blip r:embed="rId2" cstate="print"/>
          <a:srcRect/>
          <a:stretch>
            <a:fillRect/>
          </a:stretch>
        </p:blipFill>
        <p:spPr bwMode="auto">
          <a:xfrm>
            <a:off x="0" y="-76200"/>
            <a:ext cx="9144000" cy="1752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At the same time, the IHR require countries to designate a National IHR Focal Point for communications with WHO, to establish and maintain core capacities for surveillance and response, including at designated points of entry. Additional provisions address the areas of  international travel and transport such as the health documents required for international traffic.</a:t>
            </a:r>
          </a:p>
          <a:p>
            <a:r>
              <a:rPr lang="en-US" dirty="0" smtClean="0"/>
              <a:t>Finally, the IHR introduce important safeguards to protect the rights of </a:t>
            </a:r>
            <a:r>
              <a:rPr lang="en-US" dirty="0" err="1" smtClean="0"/>
              <a:t>travellers</a:t>
            </a:r>
            <a:r>
              <a:rPr lang="en-US" dirty="0" smtClean="0"/>
              <a:t> and other persons in relation to the treatment of personal data, informed consent and non-discrimination in the application of health measures under the Regulations.</a:t>
            </a:r>
          </a:p>
          <a:p>
            <a:endParaRPr lang="en-US" dirty="0"/>
          </a:p>
        </p:txBody>
      </p:sp>
      <p:pic>
        <p:nvPicPr>
          <p:cNvPr id="4" name="Picture 2" descr="International Health Regulations (2005) | Adam Kamradt-Scott"/>
          <p:cNvPicPr>
            <a:picLocks noChangeAspect="1" noChangeArrowheads="1"/>
          </p:cNvPicPr>
          <p:nvPr/>
        </p:nvPicPr>
        <p:blipFill>
          <a:blip r:embed="rId2" cstate="print"/>
          <a:srcRect/>
          <a:stretch>
            <a:fillRect/>
          </a:stretch>
        </p:blipFill>
        <p:spPr bwMode="auto">
          <a:xfrm>
            <a:off x="0" y="0"/>
            <a:ext cx="9144000" cy="16002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828800"/>
            <a:ext cx="8229600" cy="4297363"/>
          </a:xfrm>
        </p:spPr>
        <p:txBody>
          <a:bodyPr>
            <a:normAutofit fontScale="77500" lnSpcReduction="20000"/>
          </a:bodyPr>
          <a:lstStyle/>
          <a:p>
            <a:r>
              <a:rPr lang="en-US" dirty="0" smtClean="0"/>
              <a:t>EU countries hold primary responsibility for </a:t>
            </a:r>
            <a:r>
              <a:rPr lang="en-US" dirty="0" err="1" smtClean="0"/>
              <a:t>organising</a:t>
            </a:r>
            <a:r>
              <a:rPr lang="en-US" dirty="0" smtClean="0"/>
              <a:t> and delivering health services and medical care. EU health policy therefore serves to complement national policies, to ensure health protection in all EU policies and to work towards a stronger Health Union. </a:t>
            </a:r>
          </a:p>
          <a:p>
            <a:r>
              <a:rPr lang="en-US" dirty="0" smtClean="0"/>
              <a:t>EU policies and actions in public health aim to</a:t>
            </a:r>
          </a:p>
          <a:p>
            <a:r>
              <a:rPr lang="en-US" dirty="0" smtClean="0"/>
              <a:t>protect and improve the health of EU citizens</a:t>
            </a:r>
          </a:p>
          <a:p>
            <a:r>
              <a:rPr lang="en-US" dirty="0" smtClean="0"/>
              <a:t>support the </a:t>
            </a:r>
            <a:r>
              <a:rPr lang="en-US" dirty="0" err="1" smtClean="0"/>
              <a:t>modernisation</a:t>
            </a:r>
            <a:r>
              <a:rPr lang="en-US" dirty="0" smtClean="0"/>
              <a:t> and </a:t>
            </a:r>
            <a:r>
              <a:rPr lang="en-US" dirty="0" err="1" smtClean="0"/>
              <a:t>digitalisation</a:t>
            </a:r>
            <a:r>
              <a:rPr lang="en-US" dirty="0" smtClean="0"/>
              <a:t> of health systems and infrastructure</a:t>
            </a:r>
          </a:p>
          <a:p>
            <a:r>
              <a:rPr lang="en-US" dirty="0" smtClean="0"/>
              <a:t>improve the resilience of Europe's health systems</a:t>
            </a:r>
          </a:p>
          <a:p>
            <a:r>
              <a:rPr lang="en-US" dirty="0" smtClean="0"/>
              <a:t>equip EU countries to better prevent and address future pandemics</a:t>
            </a:r>
          </a:p>
          <a:p>
            <a:endParaRPr lang="en-US" dirty="0"/>
          </a:p>
        </p:txBody>
      </p:sp>
      <p:pic>
        <p:nvPicPr>
          <p:cNvPr id="6" name="Picture 4" descr="Digital Services Act: Commission welcomes political agreement on rules  ensuring a safe and accountable online environment - News and Resources  Portal for the Summit of Democracy"/>
          <p:cNvPicPr>
            <a:picLocks noChangeAspect="1" noChangeArrowheads="1"/>
          </p:cNvPicPr>
          <p:nvPr/>
        </p:nvPicPr>
        <p:blipFill>
          <a:blip r:embed="rId2" cstate="print"/>
          <a:srcRect/>
          <a:stretch>
            <a:fillRect/>
          </a:stretch>
        </p:blipFill>
        <p:spPr bwMode="auto">
          <a:xfrm>
            <a:off x="381000" y="0"/>
            <a:ext cx="8382000" cy="1828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2800" dirty="0" smtClean="0"/>
              <a:t>Strategic health issues are discussed by representatives of national authorities and the European Commission in a senior-level working group on public health. EU institutions, countries, regional and local authorities, and other interest groups contribute to the implementation of the EU's health strategy and annual work </a:t>
            </a:r>
            <a:r>
              <a:rPr lang="en-US" sz="2800" dirty="0" err="1" smtClean="0"/>
              <a:t>programmes</a:t>
            </a:r>
            <a:r>
              <a:rPr lang="en-US" dirty="0" smtClean="0"/>
              <a: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t>The European Commission</a:t>
            </a:r>
            <a:r>
              <a:rPr lang="sr-Latn-RS" dirty="0" smtClean="0"/>
              <a:t> </a:t>
            </a:r>
            <a:r>
              <a:rPr lang="en-US" dirty="0" smtClean="0"/>
              <a:t>supports the efforts of EU countries to protect and improve the health of their citizens and to ensure the accessibility, effectiveness and resilience of their health systems. This is done through various means, including by</a:t>
            </a:r>
          </a:p>
          <a:p>
            <a:r>
              <a:rPr lang="en-US" dirty="0" smtClean="0"/>
              <a:t>proposing legislation</a:t>
            </a:r>
          </a:p>
          <a:p>
            <a:r>
              <a:rPr lang="en-US" dirty="0" smtClean="0"/>
              <a:t>providing financial support</a:t>
            </a:r>
          </a:p>
          <a:p>
            <a:r>
              <a:rPr lang="en-US" dirty="0" smtClean="0"/>
              <a:t>coordinating and facilitating the exchange of best practices between EU countries and health experts</a:t>
            </a:r>
          </a:p>
          <a:p>
            <a:r>
              <a:rPr lang="en-US" dirty="0" smtClean="0"/>
              <a:t>health promotion activities</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905000"/>
            <a:ext cx="8229600" cy="4221163"/>
          </a:xfrm>
        </p:spPr>
        <p:txBody>
          <a:bodyPr>
            <a:normAutofit fontScale="92500" lnSpcReduction="10000"/>
          </a:bodyPr>
          <a:lstStyle/>
          <a:p>
            <a:r>
              <a:rPr lang="en-US" sz="3000" dirty="0" smtClean="0"/>
              <a:t>EU policies and actions in public health aim to:</a:t>
            </a:r>
          </a:p>
          <a:p>
            <a:r>
              <a:rPr lang="en-US" sz="3000" dirty="0" smtClean="0"/>
              <a:t>protect and improve the health of EU citizens</a:t>
            </a:r>
          </a:p>
          <a:p>
            <a:r>
              <a:rPr lang="en-US" sz="3000" dirty="0" smtClean="0"/>
              <a:t>support the </a:t>
            </a:r>
            <a:r>
              <a:rPr lang="en-US" sz="3000" dirty="0" err="1" smtClean="0"/>
              <a:t>modernisation</a:t>
            </a:r>
            <a:r>
              <a:rPr lang="en-US" sz="3000" dirty="0" smtClean="0"/>
              <a:t> of health infrastructure</a:t>
            </a:r>
          </a:p>
          <a:p>
            <a:r>
              <a:rPr lang="en-US" sz="3000" dirty="0" smtClean="0"/>
              <a:t>improve the efficiency of Europe's health systems</a:t>
            </a:r>
          </a:p>
          <a:p>
            <a:r>
              <a:rPr lang="en-US" sz="3000" dirty="0" smtClean="0"/>
              <a:t>strengthen preparedness and response measures to cross-border health threats</a:t>
            </a:r>
          </a:p>
          <a:p>
            <a:r>
              <a:rPr lang="en-US" sz="3000" dirty="0" smtClean="0"/>
              <a:t>In the field of health the EU adopts laws and recommendations to protect people, covering for example health products and patients' rights.</a:t>
            </a:r>
          </a:p>
          <a:p>
            <a:endParaRPr lang="en-US" dirty="0"/>
          </a:p>
        </p:txBody>
      </p:sp>
      <p:sp>
        <p:nvSpPr>
          <p:cNvPr id="5122" name="AutoShape 2" descr="EU Health Policy Platform - EU Health Policy Platform"/>
          <p:cNvSpPr>
            <a:spLocks noChangeAspect="1" noChangeArrowheads="1"/>
          </p:cNvSpPr>
          <p:nvPr/>
        </p:nvSpPr>
        <p:spPr bwMode="auto">
          <a:xfrm>
            <a:off x="155575" y="-708025"/>
            <a:ext cx="3105150" cy="14763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EU Health Policy Platform - EU Health Policy Platform"/>
          <p:cNvSpPr>
            <a:spLocks noChangeAspect="1" noChangeArrowheads="1"/>
          </p:cNvSpPr>
          <p:nvPr/>
        </p:nvSpPr>
        <p:spPr bwMode="auto">
          <a:xfrm>
            <a:off x="155575" y="-708025"/>
            <a:ext cx="3105150" cy="14763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6" name="Picture 6" descr="EU Health Policy Platform (HPP)"/>
          <p:cNvPicPr>
            <a:picLocks noChangeAspect="1" noChangeArrowheads="1"/>
          </p:cNvPicPr>
          <p:nvPr/>
        </p:nvPicPr>
        <p:blipFill>
          <a:blip r:embed="rId2" cstate="print"/>
          <a:srcRect/>
          <a:stretch>
            <a:fillRect/>
          </a:stretch>
        </p:blipFill>
        <p:spPr bwMode="auto">
          <a:xfrm>
            <a:off x="533400" y="0"/>
            <a:ext cx="8229600" cy="1905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b="1" dirty="0" smtClean="0"/>
              <a:t>Key measures in EU health policy</a:t>
            </a:r>
          </a:p>
          <a:p>
            <a:r>
              <a:rPr lang="en-US" sz="2800" dirty="0" smtClean="0"/>
              <a:t>Areas where the EU has adopted legislation include:</a:t>
            </a:r>
          </a:p>
          <a:p>
            <a:r>
              <a:rPr lang="en-US" sz="2800" dirty="0" smtClean="0"/>
              <a:t>patients' rights in cross-border healthcare</a:t>
            </a:r>
          </a:p>
          <a:p>
            <a:r>
              <a:rPr lang="en-US" sz="2800" dirty="0" smtClean="0"/>
              <a:t>medicines and medical devices</a:t>
            </a:r>
          </a:p>
          <a:p>
            <a:r>
              <a:rPr lang="en-US" sz="2800" dirty="0" smtClean="0"/>
              <a:t>serious cross-border health threats</a:t>
            </a:r>
          </a:p>
          <a:p>
            <a:r>
              <a:rPr lang="en-US" sz="2800" dirty="0" smtClean="0"/>
              <a:t>cancer, tobacco and promotion of good health</a:t>
            </a:r>
          </a:p>
          <a:p>
            <a:r>
              <a:rPr lang="en-US" sz="2800" dirty="0" smtClean="0"/>
              <a:t>organs, blood, tissues and cells</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b="1" dirty="0" smtClean="0"/>
              <a:t>Priorities for 2021-2027</a:t>
            </a:r>
          </a:p>
          <a:p>
            <a:r>
              <a:rPr lang="en-US" sz="3000" dirty="0" smtClean="0"/>
              <a:t>The European Health Union will focus on both urgent and long-term health priorities, from the response to the COVID-19 crisis and resilience to cross-border health threats, to Europe’s Beating Cancer Plan, the Pharmaceutical Strategy for Europe and digital health.</a:t>
            </a:r>
          </a:p>
          <a:p>
            <a:r>
              <a:rPr lang="en-US" sz="3000" dirty="0" smtClean="0"/>
              <a:t>The EU will continue to pursue international cooperation on global health threats and challenges such as antimicrobial-resistant infections and vaccination</a:t>
            </a:r>
            <a:r>
              <a:rPr lang="en-US" dirty="0" smtClean="0"/>
              <a:t>.</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L</a:t>
            </a:r>
            <a:r>
              <a:rPr lang="sr-Latn-RS" b="1" dirty="0" smtClean="0"/>
              <a:t>aw of </a:t>
            </a:r>
            <a:r>
              <a:rPr lang="en-US" b="1" dirty="0" smtClean="0"/>
              <a:t> </a:t>
            </a:r>
            <a:r>
              <a:rPr lang="sr-Latn-RS" b="1" dirty="0" smtClean="0"/>
              <a:t>Health care</a:t>
            </a:r>
          </a:p>
          <a:p>
            <a:r>
              <a:rPr lang="sr-Latn-RS" b="1" dirty="0" smtClean="0"/>
              <a:t>Pulic Health Law</a:t>
            </a:r>
          </a:p>
          <a:p>
            <a:r>
              <a:rPr lang="sr-Latn-RS" b="1" dirty="0" smtClean="0"/>
              <a:t>Patients Rights Law</a:t>
            </a:r>
          </a:p>
          <a:p>
            <a:r>
              <a:rPr lang="sr-Latn-RS" b="1" dirty="0" smtClean="0"/>
              <a:t>Health Insurance Law</a:t>
            </a:r>
          </a:p>
          <a:p>
            <a:r>
              <a:rPr lang="en-US" b="1" dirty="0" smtClean="0"/>
              <a:t>Law on Health Documentation and Records</a:t>
            </a:r>
            <a:endParaRPr lang="sr-Latn-RS" b="1" dirty="0" smtClean="0"/>
          </a:p>
          <a:p>
            <a:pPr>
              <a:buNone/>
            </a:pPr>
            <a:endParaRPr lang="en-US" dirty="0"/>
          </a:p>
        </p:txBody>
      </p:sp>
      <p:sp>
        <p:nvSpPr>
          <p:cNvPr id="3074" name="AutoShape 2" descr="Serbia - Wikiped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6" name="Picture 4" descr="News | Statistical Office of the Republic of Serbia"/>
          <p:cNvPicPr>
            <a:picLocks noChangeAspect="1" noChangeArrowheads="1"/>
          </p:cNvPicPr>
          <p:nvPr/>
        </p:nvPicPr>
        <p:blipFill>
          <a:blip r:embed="rId2" cstate="print"/>
          <a:srcRect/>
          <a:stretch>
            <a:fillRect/>
          </a:stretch>
        </p:blipFill>
        <p:spPr bwMode="auto">
          <a:xfrm>
            <a:off x="4648200" y="381000"/>
            <a:ext cx="4495800" cy="35052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b="1" dirty="0" smtClean="0"/>
              <a:t>L A W</a:t>
            </a:r>
            <a:br>
              <a:rPr lang="en-US" b="1" dirty="0" smtClean="0"/>
            </a:br>
            <a:r>
              <a:rPr lang="en-US" b="1" dirty="0" smtClean="0"/>
              <a:t>ON HEALTH CARE</a:t>
            </a:r>
            <a:endParaRPr lang="en-US" dirty="0"/>
          </a:p>
        </p:txBody>
      </p:sp>
      <p:sp>
        <p:nvSpPr>
          <p:cNvPr id="3" name="Content Placeholder 2"/>
          <p:cNvSpPr>
            <a:spLocks noGrp="1"/>
          </p:cNvSpPr>
          <p:nvPr>
            <p:ph idx="1"/>
          </p:nvPr>
        </p:nvSpPr>
        <p:spPr>
          <a:xfrm>
            <a:off x="228600" y="2438400"/>
            <a:ext cx="8915400" cy="4419600"/>
          </a:xfrm>
        </p:spPr>
        <p:txBody>
          <a:bodyPr>
            <a:normAutofit/>
          </a:bodyPr>
          <a:lstStyle/>
          <a:p>
            <a:r>
              <a:rPr lang="en-US" sz="2800" dirty="0" smtClean="0"/>
              <a:t>This Law governs the health care system, organization of the health</a:t>
            </a:r>
            <a:r>
              <a:rPr lang="sr-Latn-RS" sz="2800" dirty="0" smtClean="0"/>
              <a:t> </a:t>
            </a:r>
            <a:r>
              <a:rPr lang="en-US" sz="2800" dirty="0" smtClean="0"/>
              <a:t>service, social care for the health of the population, general interest in health care,</a:t>
            </a:r>
            <a:r>
              <a:rPr lang="sr-Latn-RS" sz="2800" dirty="0" smtClean="0"/>
              <a:t> </a:t>
            </a:r>
            <a:r>
              <a:rPr lang="en-US" sz="2800" dirty="0" smtClean="0"/>
              <a:t>the rights and obligations of patients, health care of foreigners, setting up of the</a:t>
            </a:r>
            <a:r>
              <a:rPr lang="sr-Latn-RS" sz="2800" dirty="0" smtClean="0"/>
              <a:t> </a:t>
            </a:r>
            <a:r>
              <a:rPr lang="en-US" sz="2800" dirty="0" smtClean="0"/>
              <a:t>Agency for Accreditation of Health Care Facilities of Serbia, supervision over the</a:t>
            </a:r>
            <a:r>
              <a:rPr lang="sr-Latn-RS" sz="2800" dirty="0" smtClean="0"/>
              <a:t> </a:t>
            </a:r>
            <a:r>
              <a:rPr lang="en-US" sz="2800" dirty="0" smtClean="0"/>
              <a:t>enforcement of this Law, as well as other issues of importance for the organization</a:t>
            </a:r>
            <a:r>
              <a:rPr lang="sr-Latn-RS" sz="2800" dirty="0" smtClean="0"/>
              <a:t> </a:t>
            </a:r>
            <a:r>
              <a:rPr lang="en-US" sz="2800" dirty="0" smtClean="0"/>
              <a:t>and implementation of health care.</a:t>
            </a:r>
            <a:endParaRPr lang="en-US" sz="2800" dirty="0"/>
          </a:p>
        </p:txBody>
      </p:sp>
      <p:pic>
        <p:nvPicPr>
          <p:cNvPr id="137218" name="Picture 2" descr="10 medical laws all doctors should know | MDLinx"/>
          <p:cNvPicPr>
            <a:picLocks noChangeAspect="1" noChangeArrowheads="1"/>
          </p:cNvPicPr>
          <p:nvPr/>
        </p:nvPicPr>
        <p:blipFill>
          <a:blip r:embed="rId3" cstate="print"/>
          <a:srcRect/>
          <a:stretch>
            <a:fillRect/>
          </a:stretch>
        </p:blipFill>
        <p:spPr bwMode="auto">
          <a:xfrm>
            <a:off x="0" y="-228600"/>
            <a:ext cx="9144000" cy="25908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95400"/>
            <a:ext cx="8229600" cy="4830763"/>
          </a:xfrm>
        </p:spPr>
        <p:txBody>
          <a:bodyPr/>
          <a:lstStyle/>
          <a:p>
            <a:r>
              <a:rPr lang="en-US" dirty="0" smtClean="0"/>
              <a:t>Public health laws concern the health of a population rather than that of the individual. Legal aspects of providing preventive, curative and rehabilitative services, serving as protection for community health </a:t>
            </a:r>
            <a:endParaRPr lang="en-US" dirty="0"/>
          </a:p>
        </p:txBody>
      </p:sp>
      <p:sp>
        <p:nvSpPr>
          <p:cNvPr id="12290" name="AutoShape 2" descr="Health Law &amp; Policy - Center For Health Law and Policy Innovation"/>
          <p:cNvSpPr>
            <a:spLocks noChangeAspect="1" noChangeArrowheads="1"/>
          </p:cNvSpPr>
          <p:nvPr/>
        </p:nvSpPr>
        <p:spPr bwMode="auto">
          <a:xfrm>
            <a:off x="155575" y="-822325"/>
            <a:ext cx="2390775" cy="17145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2" name="AutoShape 4" descr="Health Law &amp; Policy - Center For Health Law and Policy Innovation"/>
          <p:cNvSpPr>
            <a:spLocks noChangeAspect="1" noChangeArrowheads="1"/>
          </p:cNvSpPr>
          <p:nvPr/>
        </p:nvSpPr>
        <p:spPr bwMode="auto">
          <a:xfrm>
            <a:off x="155575" y="-822325"/>
            <a:ext cx="2390775" cy="17145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294" name="Picture 6" descr="Enforcing Public Health Laws Join via:"/>
          <p:cNvPicPr>
            <a:picLocks noChangeAspect="1" noChangeArrowheads="1"/>
          </p:cNvPicPr>
          <p:nvPr/>
        </p:nvPicPr>
        <p:blipFill>
          <a:blip r:embed="rId2" cstate="print"/>
          <a:srcRect/>
          <a:stretch>
            <a:fillRect/>
          </a:stretch>
        </p:blipFill>
        <p:spPr bwMode="auto">
          <a:xfrm>
            <a:off x="1219200" y="3733800"/>
            <a:ext cx="7162800" cy="2971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sr-Latn-RS" b="1" dirty="0" smtClean="0"/>
              <a:t>Pulic Health Law</a:t>
            </a:r>
            <a:br>
              <a:rPr lang="sr-Latn-RS" b="1" dirty="0" smtClean="0"/>
            </a:br>
            <a:endParaRPr lang="en-US" dirty="0"/>
          </a:p>
        </p:txBody>
      </p:sp>
      <p:sp>
        <p:nvSpPr>
          <p:cNvPr id="3" name="Content Placeholder 2"/>
          <p:cNvSpPr>
            <a:spLocks noGrp="1"/>
          </p:cNvSpPr>
          <p:nvPr>
            <p:ph idx="1"/>
          </p:nvPr>
        </p:nvSpPr>
        <p:spPr>
          <a:xfrm>
            <a:off x="0" y="914400"/>
            <a:ext cx="9144000" cy="5211763"/>
          </a:xfrm>
        </p:spPr>
        <p:txBody>
          <a:bodyPr>
            <a:normAutofit fontScale="47500" lnSpcReduction="20000"/>
          </a:bodyPr>
          <a:lstStyle/>
          <a:p>
            <a:pPr algn="just"/>
            <a:r>
              <a:rPr lang="en-US" b="1" dirty="0" smtClean="0"/>
              <a:t>FUNCTIONS OF PUBLIC HEALTH</a:t>
            </a:r>
          </a:p>
          <a:p>
            <a:pPr algn="just"/>
            <a:r>
              <a:rPr lang="en-US" dirty="0" smtClean="0"/>
              <a:t>Functions of public health are numerous and quite demanding.</a:t>
            </a:r>
          </a:p>
          <a:p>
            <a:pPr algn="just"/>
            <a:r>
              <a:rPr lang="en-US" dirty="0" smtClean="0"/>
              <a:t>They include:</a:t>
            </a:r>
          </a:p>
          <a:p>
            <a:pPr algn="just"/>
            <a:r>
              <a:rPr lang="en-US" dirty="0" smtClean="0"/>
              <a:t>1. Monitoring, evaluation and analysis of population health;</a:t>
            </a:r>
          </a:p>
          <a:p>
            <a:pPr algn="just"/>
            <a:r>
              <a:rPr lang="en-US" dirty="0" smtClean="0"/>
              <a:t>2. The public health surveillance, investigation and control</a:t>
            </a:r>
          </a:p>
          <a:p>
            <a:pPr algn="just"/>
            <a:r>
              <a:rPr lang="en-US" dirty="0" smtClean="0"/>
              <a:t>of risks and threats to health;</a:t>
            </a:r>
          </a:p>
          <a:p>
            <a:pPr algn="just"/>
            <a:r>
              <a:rPr lang="en-US" dirty="0" smtClean="0"/>
              <a:t>3. Improving health of the population;</a:t>
            </a:r>
          </a:p>
          <a:p>
            <a:pPr algn="just"/>
            <a:r>
              <a:rPr lang="en-US" dirty="0" smtClean="0"/>
              <a:t>4. Social participation in all aspects of health care;</a:t>
            </a:r>
          </a:p>
          <a:p>
            <a:pPr algn="just"/>
            <a:r>
              <a:rPr lang="en-US" dirty="0" smtClean="0"/>
              <a:t>5. Development of policies and institutional capacities for</a:t>
            </a:r>
          </a:p>
          <a:p>
            <a:pPr algn="just"/>
            <a:r>
              <a:rPr lang="en-US" dirty="0" smtClean="0"/>
              <a:t>planning and managing in the public health sector;</a:t>
            </a:r>
          </a:p>
          <a:p>
            <a:pPr algn="just"/>
            <a:r>
              <a:rPr lang="en-US" dirty="0" smtClean="0"/>
              <a:t>6. Improving the institutional capacities for planning and</a:t>
            </a:r>
          </a:p>
          <a:p>
            <a:pPr algn="just"/>
            <a:r>
              <a:rPr lang="en-US" dirty="0" smtClean="0"/>
              <a:t>managing in the public health sector;</a:t>
            </a:r>
          </a:p>
          <a:p>
            <a:pPr algn="just"/>
            <a:r>
              <a:rPr lang="en-US" dirty="0" smtClean="0"/>
              <a:t>7. Evaluation and promotion of equitable access to necessary</a:t>
            </a:r>
          </a:p>
          <a:p>
            <a:pPr algn="just"/>
            <a:r>
              <a:rPr lang="en-US" dirty="0" smtClean="0"/>
              <a:t>health services;</a:t>
            </a:r>
          </a:p>
          <a:p>
            <a:pPr algn="just"/>
            <a:r>
              <a:rPr lang="en-US" dirty="0" smtClean="0"/>
              <a:t>8. Human resource development and training in the area</a:t>
            </a:r>
          </a:p>
          <a:p>
            <a:pPr algn="just"/>
            <a:r>
              <a:rPr lang="en-US" dirty="0" smtClean="0"/>
              <a:t>of public health;</a:t>
            </a:r>
          </a:p>
          <a:p>
            <a:pPr algn="just"/>
            <a:r>
              <a:rPr lang="en-US" dirty="0" smtClean="0"/>
              <a:t>9. Ensuring the quality of health care and the orientation</a:t>
            </a:r>
          </a:p>
          <a:p>
            <a:pPr algn="just"/>
            <a:r>
              <a:rPr lang="en-US" dirty="0" smtClean="0"/>
              <a:t>towards an individual and population;</a:t>
            </a:r>
          </a:p>
          <a:p>
            <a:pPr algn="just"/>
            <a:r>
              <a:rPr lang="en-US" dirty="0" smtClean="0"/>
              <a:t>10. Public health survey;</a:t>
            </a:r>
          </a:p>
          <a:p>
            <a:pPr algn="just"/>
            <a:r>
              <a:rPr lang="en-US" dirty="0" smtClean="0"/>
              <a:t>11. Reducing emergencies and disasters by prevention, migration,</a:t>
            </a:r>
          </a:p>
          <a:p>
            <a:pPr algn="just"/>
            <a:r>
              <a:rPr lang="en-US" dirty="0" smtClean="0"/>
              <a:t>readiness for response and rehabilitation;</a:t>
            </a:r>
          </a:p>
          <a:p>
            <a:pPr algn="just"/>
            <a:r>
              <a:rPr lang="en-US" dirty="0" smtClean="0"/>
              <a:t>12. The assessment of public health risks.</a:t>
            </a:r>
            <a:endParaRPr lang="en-US" dirty="0"/>
          </a:p>
        </p:txBody>
      </p:sp>
      <p:pic>
        <p:nvPicPr>
          <p:cNvPr id="136194" name="Picture 2" descr="Laws – Southwestern District Health Unit"/>
          <p:cNvPicPr>
            <a:picLocks noChangeAspect="1" noChangeArrowheads="1"/>
          </p:cNvPicPr>
          <p:nvPr/>
        </p:nvPicPr>
        <p:blipFill>
          <a:blip r:embed="rId2" cstate="print"/>
          <a:srcRect/>
          <a:stretch>
            <a:fillRect/>
          </a:stretch>
        </p:blipFill>
        <p:spPr bwMode="auto">
          <a:xfrm>
            <a:off x="5638800" y="914400"/>
            <a:ext cx="3505200" cy="43434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sr-Latn-RS" sz="3200" b="1" dirty="0" smtClean="0"/>
              <a:t>T</a:t>
            </a:r>
            <a:r>
              <a:rPr lang="en-US" sz="3200" b="1" dirty="0" smtClean="0"/>
              <a:t>he organization of public health in</a:t>
            </a:r>
            <a:r>
              <a:rPr lang="en-US" sz="3600" b="1" dirty="0" smtClean="0"/>
              <a:t/>
            </a:r>
            <a:br>
              <a:rPr lang="en-US" sz="3600" b="1" dirty="0" smtClean="0"/>
            </a:br>
            <a:r>
              <a:rPr lang="en-US" sz="3600" b="1" dirty="0" smtClean="0"/>
              <a:t>the </a:t>
            </a:r>
            <a:r>
              <a:rPr lang="sr-Latn-RS" sz="3600" b="1" dirty="0" smtClean="0"/>
              <a:t>R</a:t>
            </a:r>
            <a:r>
              <a:rPr lang="en-US" sz="3600" b="1" dirty="0" err="1" smtClean="0"/>
              <a:t>epublic</a:t>
            </a:r>
            <a:r>
              <a:rPr lang="en-US" sz="3600" b="1" dirty="0" smtClean="0"/>
              <a:t> of </a:t>
            </a:r>
            <a:r>
              <a:rPr lang="sr-Latn-RS" sz="3600" b="1" dirty="0" err="1" smtClean="0"/>
              <a:t>S</a:t>
            </a:r>
            <a:r>
              <a:rPr lang="en-US" sz="3600" b="1" dirty="0" err="1" smtClean="0"/>
              <a:t>erbia</a:t>
            </a:r>
            <a:endParaRPr lang="en-US" sz="3600" dirty="0"/>
          </a:p>
        </p:txBody>
      </p:sp>
      <p:sp>
        <p:nvSpPr>
          <p:cNvPr id="3" name="Content Placeholder 2"/>
          <p:cNvSpPr>
            <a:spLocks noGrp="1"/>
          </p:cNvSpPr>
          <p:nvPr>
            <p:ph idx="1"/>
          </p:nvPr>
        </p:nvSpPr>
        <p:spPr>
          <a:xfrm>
            <a:off x="457200" y="1143000"/>
            <a:ext cx="8534400" cy="5486400"/>
          </a:xfrm>
        </p:spPr>
        <p:txBody>
          <a:bodyPr>
            <a:normAutofit fontScale="55000" lnSpcReduction="20000"/>
          </a:bodyPr>
          <a:lstStyle/>
          <a:p>
            <a:pPr algn="just"/>
            <a:r>
              <a:rPr lang="en-US" dirty="0" smtClean="0"/>
              <a:t>The first level includes:</a:t>
            </a:r>
          </a:p>
          <a:p>
            <a:pPr algn="just"/>
            <a:r>
              <a:rPr lang="en-US" dirty="0" smtClean="0"/>
              <a:t>1. The Ministry of Health;</a:t>
            </a:r>
          </a:p>
          <a:p>
            <a:pPr algn="just"/>
            <a:r>
              <a:rPr lang="en-US" dirty="0" smtClean="0"/>
              <a:t>2. Other Ministries: the Ministry of </a:t>
            </a:r>
            <a:r>
              <a:rPr lang="en-US" dirty="0" err="1" smtClean="0"/>
              <a:t>labour</a:t>
            </a:r>
            <a:r>
              <a:rPr lang="en-US" dirty="0" smtClean="0"/>
              <a:t>, employment,</a:t>
            </a:r>
          </a:p>
          <a:p>
            <a:pPr algn="just"/>
            <a:r>
              <a:rPr lang="en-US" dirty="0" smtClean="0"/>
              <a:t>veteran and social affairs; the Ministry of education,</a:t>
            </a:r>
          </a:p>
          <a:p>
            <a:pPr algn="just"/>
            <a:r>
              <a:rPr lang="en-US" dirty="0" smtClean="0"/>
              <a:t>science and technological development, the Ministry of</a:t>
            </a:r>
          </a:p>
          <a:p>
            <a:pPr algn="just"/>
            <a:r>
              <a:rPr lang="fr-FR" dirty="0" smtClean="0"/>
              <a:t>agriculture and </a:t>
            </a:r>
            <a:r>
              <a:rPr lang="fr-FR" dirty="0" err="1" smtClean="0"/>
              <a:t>environmental</a:t>
            </a:r>
            <a:r>
              <a:rPr lang="fr-FR" dirty="0" smtClean="0"/>
              <a:t> protection etc.</a:t>
            </a:r>
          </a:p>
          <a:p>
            <a:pPr algn="just"/>
            <a:r>
              <a:rPr lang="en-US" dirty="0" smtClean="0"/>
              <a:t>3. Inspection bodies (health and sanitary inspection bodies,</a:t>
            </a:r>
          </a:p>
          <a:p>
            <a:pPr algn="just"/>
            <a:r>
              <a:rPr lang="en-US" dirty="0" smtClean="0"/>
              <a:t>market and veterinary inspection bodies etc.);</a:t>
            </a:r>
          </a:p>
          <a:p>
            <a:pPr algn="just"/>
            <a:r>
              <a:rPr lang="en-US" dirty="0" smtClean="0"/>
              <a:t>4. The Institute of Public Health of Serbia “Dr Milan </a:t>
            </a:r>
            <a:r>
              <a:rPr lang="en-US" dirty="0" err="1" smtClean="0"/>
              <a:t>Jovanovic</a:t>
            </a:r>
            <a:endParaRPr lang="en-US" dirty="0" smtClean="0"/>
          </a:p>
          <a:p>
            <a:pPr algn="just"/>
            <a:r>
              <a:rPr lang="en-US" dirty="0" err="1" smtClean="0"/>
              <a:t>Batut</a:t>
            </a:r>
            <a:r>
              <a:rPr lang="en-US" dirty="0" smtClean="0"/>
              <a:t>” with the network of other institutes;</a:t>
            </a:r>
          </a:p>
          <a:p>
            <a:pPr algn="just"/>
            <a:r>
              <a:rPr lang="en-US" dirty="0" smtClean="0"/>
              <a:t>5. Community Health </a:t>
            </a:r>
            <a:r>
              <a:rPr lang="en-US" dirty="0" err="1" smtClean="0"/>
              <a:t>Centres</a:t>
            </a:r>
            <a:r>
              <a:rPr lang="en-US" dirty="0" smtClean="0"/>
              <a:t>;</a:t>
            </a:r>
          </a:p>
          <a:p>
            <a:pPr algn="just"/>
            <a:r>
              <a:rPr lang="en-US" dirty="0" smtClean="0"/>
              <a:t>The second (local) level of the organization includes:</a:t>
            </a:r>
          </a:p>
          <a:p>
            <a:pPr algn="just"/>
            <a:r>
              <a:rPr lang="en-US" dirty="0" smtClean="0"/>
              <a:t>6. Educational institutions - universities, higher and</a:t>
            </a:r>
          </a:p>
          <a:p>
            <a:pPr algn="just"/>
            <a:r>
              <a:rPr lang="en-US" dirty="0" smtClean="0"/>
              <a:t>secondary medical schools, primary schools and preschool</a:t>
            </a:r>
          </a:p>
          <a:p>
            <a:pPr algn="just"/>
            <a:r>
              <a:rPr lang="en-US" dirty="0" smtClean="0"/>
              <a:t>institutions;</a:t>
            </a:r>
          </a:p>
          <a:p>
            <a:pPr algn="just"/>
            <a:r>
              <a:rPr lang="en-US" dirty="0" smtClean="0"/>
              <a:t>7. Institutions of Social Protection;</a:t>
            </a:r>
          </a:p>
          <a:p>
            <a:pPr algn="just"/>
            <a:r>
              <a:rPr lang="en-US" dirty="0" smtClean="0"/>
              <a:t>8. Municipalities and local authorities;</a:t>
            </a:r>
          </a:p>
          <a:p>
            <a:pPr algn="just"/>
            <a:r>
              <a:rPr lang="en-US" dirty="0" smtClean="0"/>
              <a:t>The third level includes non-governmental sector:</a:t>
            </a:r>
          </a:p>
          <a:p>
            <a:pPr algn="just"/>
            <a:r>
              <a:rPr lang="en-US" dirty="0" smtClean="0"/>
              <a:t>9. The non-governmental organizations such as the Red</a:t>
            </a:r>
            <a:r>
              <a:rPr lang="sr-Latn-RS" dirty="0" smtClean="0"/>
              <a:t> </a:t>
            </a:r>
            <a:r>
              <a:rPr lang="en-US" dirty="0" smtClean="0"/>
              <a:t>Cross.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b="1" dirty="0" smtClean="0"/>
              <a:t>P</a:t>
            </a:r>
            <a:r>
              <a:rPr lang="en-US" b="1" dirty="0" err="1" smtClean="0"/>
              <a:t>ublic</a:t>
            </a:r>
            <a:r>
              <a:rPr lang="en-US" b="1" dirty="0" smtClean="0"/>
              <a:t> health in</a:t>
            </a:r>
            <a:br>
              <a:rPr lang="en-US" b="1" dirty="0" smtClean="0"/>
            </a:br>
            <a:r>
              <a:rPr lang="en-US" b="1" dirty="0" smtClean="0"/>
              <a:t>the </a:t>
            </a:r>
            <a:r>
              <a:rPr lang="sr-Latn-RS" b="1" dirty="0" smtClean="0"/>
              <a:t>R</a:t>
            </a:r>
            <a:r>
              <a:rPr lang="en-US" b="1" dirty="0" err="1" smtClean="0"/>
              <a:t>epublic</a:t>
            </a:r>
            <a:r>
              <a:rPr lang="en-US" b="1" dirty="0" smtClean="0"/>
              <a:t> of </a:t>
            </a:r>
            <a:r>
              <a:rPr lang="sr-Latn-RS" b="1" dirty="0" smtClean="0"/>
              <a:t>S</a:t>
            </a:r>
            <a:r>
              <a:rPr lang="en-US" b="1" dirty="0" err="1" smtClean="0"/>
              <a:t>erbia</a:t>
            </a:r>
            <a:endParaRPr lang="en-US" dirty="0"/>
          </a:p>
        </p:txBody>
      </p:sp>
      <p:sp>
        <p:nvSpPr>
          <p:cNvPr id="3" name="Content Placeholder 2"/>
          <p:cNvSpPr>
            <a:spLocks noGrp="1"/>
          </p:cNvSpPr>
          <p:nvPr>
            <p:ph idx="1"/>
          </p:nvPr>
        </p:nvSpPr>
        <p:spPr>
          <a:xfrm>
            <a:off x="0" y="1828800"/>
            <a:ext cx="9144000" cy="4297363"/>
          </a:xfrm>
        </p:spPr>
        <p:txBody>
          <a:bodyPr>
            <a:normAutofit lnSpcReduction="10000"/>
          </a:bodyPr>
          <a:lstStyle/>
          <a:p>
            <a:pPr algn="just"/>
            <a:r>
              <a:rPr lang="en-US" sz="2800" dirty="0" smtClean="0"/>
              <a:t>The Ministry of Health is responsible for the organization</a:t>
            </a:r>
            <a:r>
              <a:rPr lang="sr-Latn-RS" sz="2800" dirty="0" smtClean="0"/>
              <a:t> </a:t>
            </a:r>
            <a:r>
              <a:rPr lang="en-US" sz="2800" dirty="0" smtClean="0"/>
              <a:t>of the public health system in the Republic of</a:t>
            </a:r>
            <a:r>
              <a:rPr lang="sr-Latn-RS" sz="2800" dirty="0" smtClean="0"/>
              <a:t> </a:t>
            </a:r>
            <a:r>
              <a:rPr lang="en-US" sz="2800" dirty="0" smtClean="0"/>
              <a:t>Serbia. A part of the responsibility is attributed to the</a:t>
            </a:r>
            <a:r>
              <a:rPr lang="sr-Latn-RS" sz="2800" dirty="0" smtClean="0"/>
              <a:t> </a:t>
            </a:r>
            <a:r>
              <a:rPr lang="en-US" sz="2800" dirty="0" smtClean="0"/>
              <a:t>other ministries, including those responsible for education,</a:t>
            </a:r>
            <a:r>
              <a:rPr lang="sr-Latn-RS" sz="2800" dirty="0" smtClean="0"/>
              <a:t> </a:t>
            </a:r>
            <a:r>
              <a:rPr lang="fr-FR" sz="2800" dirty="0" err="1" smtClean="0"/>
              <a:t>environment</a:t>
            </a:r>
            <a:r>
              <a:rPr lang="fr-FR" sz="2800" dirty="0" smtClean="0"/>
              <a:t>, social </a:t>
            </a:r>
            <a:r>
              <a:rPr lang="fr-FR" sz="2800" dirty="0" err="1" smtClean="0"/>
              <a:t>affairs</a:t>
            </a:r>
            <a:r>
              <a:rPr lang="fr-FR" sz="2800" dirty="0" smtClean="0"/>
              <a:t>, science, sports, agriculture,</a:t>
            </a:r>
            <a:r>
              <a:rPr lang="sr-Latn-RS" sz="2800" dirty="0" smtClean="0"/>
              <a:t> </a:t>
            </a:r>
            <a:r>
              <a:rPr lang="en-US" sz="2800" dirty="0" smtClean="0"/>
              <a:t>economy etc</a:t>
            </a:r>
            <a:endParaRPr lang="sr-Latn-RS" sz="2800" dirty="0" smtClean="0"/>
          </a:p>
          <a:p>
            <a:pPr algn="just"/>
            <a:r>
              <a:rPr lang="en-US" sz="2800" dirty="0" smtClean="0"/>
              <a:t> Twenty three institutes</a:t>
            </a:r>
            <a:r>
              <a:rPr lang="sr-Latn-RS" sz="2800" dirty="0" smtClean="0"/>
              <a:t> </a:t>
            </a:r>
            <a:r>
              <a:rPr lang="en-US" sz="2800" dirty="0" smtClean="0"/>
              <a:t>were established in the domain of public health. Their</a:t>
            </a:r>
            <a:r>
              <a:rPr lang="sr-Latn-RS" sz="2800" dirty="0" smtClean="0"/>
              <a:t> </a:t>
            </a:r>
            <a:r>
              <a:rPr lang="en-US" sz="2800" dirty="0" smtClean="0"/>
              <a:t>task is to coordinate the entire area of public health,</a:t>
            </a:r>
            <a:r>
              <a:rPr lang="sr-Latn-RS" sz="2800" dirty="0" smtClean="0"/>
              <a:t> </a:t>
            </a:r>
            <a:r>
              <a:rPr lang="en-US" sz="2800" dirty="0" smtClean="0"/>
              <a:t>and to directly participate in health promotion, disease</a:t>
            </a:r>
            <a:r>
              <a:rPr lang="sr-Latn-RS" sz="2800" dirty="0" smtClean="0"/>
              <a:t> </a:t>
            </a:r>
            <a:r>
              <a:rPr lang="en-US" sz="2800" dirty="0" smtClean="0"/>
              <a:t>prevention and environmental protection</a:t>
            </a: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b="1" dirty="0" smtClean="0"/>
              <a:t>P</a:t>
            </a:r>
            <a:r>
              <a:rPr lang="en-US" b="1" dirty="0" err="1" smtClean="0"/>
              <a:t>ublic</a:t>
            </a:r>
            <a:r>
              <a:rPr lang="en-US" b="1" dirty="0" smtClean="0"/>
              <a:t> health in</a:t>
            </a:r>
            <a:br>
              <a:rPr lang="en-US" b="1" dirty="0" smtClean="0"/>
            </a:br>
            <a:r>
              <a:rPr lang="en-US" b="1" dirty="0" smtClean="0"/>
              <a:t>the </a:t>
            </a:r>
            <a:r>
              <a:rPr lang="sr-Latn-RS" b="1" dirty="0" smtClean="0"/>
              <a:t>R</a:t>
            </a:r>
            <a:r>
              <a:rPr lang="en-US" b="1" dirty="0" err="1" smtClean="0"/>
              <a:t>epublic</a:t>
            </a:r>
            <a:r>
              <a:rPr lang="en-US" b="1" dirty="0" smtClean="0"/>
              <a:t> of </a:t>
            </a:r>
            <a:r>
              <a:rPr lang="sr-Latn-RS" b="1" dirty="0" err="1" smtClean="0"/>
              <a:t>S</a:t>
            </a:r>
            <a:r>
              <a:rPr lang="en-US" b="1" dirty="0" err="1" smtClean="0"/>
              <a:t>erbia</a:t>
            </a:r>
            <a:endParaRPr lang="en-US" dirty="0"/>
          </a:p>
        </p:txBody>
      </p:sp>
      <p:sp>
        <p:nvSpPr>
          <p:cNvPr id="3" name="Content Placeholder 2"/>
          <p:cNvSpPr>
            <a:spLocks noGrp="1"/>
          </p:cNvSpPr>
          <p:nvPr>
            <p:ph idx="1"/>
          </p:nvPr>
        </p:nvSpPr>
        <p:spPr>
          <a:xfrm>
            <a:off x="304800" y="1600200"/>
            <a:ext cx="8610600" cy="4800600"/>
          </a:xfrm>
        </p:spPr>
        <p:txBody>
          <a:bodyPr>
            <a:normAutofit/>
          </a:bodyPr>
          <a:lstStyle/>
          <a:p>
            <a:r>
              <a:rPr lang="en-US" sz="2800" dirty="0" smtClean="0"/>
              <a:t>Community</a:t>
            </a:r>
            <a:r>
              <a:rPr lang="sr-Latn-RS" sz="2800" dirty="0" smtClean="0"/>
              <a:t> </a:t>
            </a:r>
            <a:r>
              <a:rPr lang="en-US" sz="2800" dirty="0" smtClean="0"/>
              <a:t>health centers also have an important role in the public</a:t>
            </a:r>
            <a:r>
              <a:rPr lang="sr-Latn-RS" sz="2800" dirty="0" smtClean="0"/>
              <a:t> </a:t>
            </a:r>
            <a:r>
              <a:rPr lang="en-US" sz="2800" dirty="0" smtClean="0"/>
              <a:t>health system in the corresponding </a:t>
            </a:r>
            <a:r>
              <a:rPr lang="en-US" sz="2800" dirty="0" err="1" smtClean="0"/>
              <a:t>teritorries</a:t>
            </a:r>
            <a:r>
              <a:rPr lang="en-US" sz="2800" dirty="0" smtClean="0"/>
              <a:t>. The</a:t>
            </a:r>
            <a:r>
              <a:rPr lang="sr-Latn-RS" sz="2800" dirty="0" smtClean="0"/>
              <a:t> </a:t>
            </a:r>
            <a:r>
              <a:rPr lang="en-US" sz="2800" dirty="0" smtClean="0"/>
              <a:t>community health centers’ network in Serbia consists of</a:t>
            </a:r>
            <a:r>
              <a:rPr lang="sr-Latn-RS" sz="2800" dirty="0" smtClean="0"/>
              <a:t> </a:t>
            </a:r>
            <a:r>
              <a:rPr lang="en-US" sz="2800" dirty="0" smtClean="0"/>
              <a:t>160 institutions. The public health system also includes</a:t>
            </a:r>
            <a:r>
              <a:rPr lang="sr-Latn-RS" sz="2800" dirty="0" smtClean="0"/>
              <a:t> </a:t>
            </a:r>
            <a:r>
              <a:rPr lang="en-US" sz="2800" dirty="0" smtClean="0"/>
              <a:t>the inspection services (related to health care, sanitary</a:t>
            </a:r>
            <a:r>
              <a:rPr lang="sr-Latn-RS" sz="2800" dirty="0" smtClean="0"/>
              <a:t> </a:t>
            </a:r>
            <a:r>
              <a:rPr lang="en-US" sz="2800" dirty="0" smtClean="0"/>
              <a:t>surveillance, utilities, market and veterinary care) as</a:t>
            </a:r>
            <a:r>
              <a:rPr lang="sr-Latn-RS" sz="2800" dirty="0" smtClean="0"/>
              <a:t> </a:t>
            </a:r>
            <a:r>
              <a:rPr lang="en-US" sz="2800" dirty="0" smtClean="0"/>
              <a:t>well as the institutions in the field of education and social</a:t>
            </a:r>
            <a:r>
              <a:rPr lang="sr-Latn-RS" sz="2800" dirty="0" smtClean="0"/>
              <a:t> </a:t>
            </a:r>
            <a:r>
              <a:rPr lang="en-US" sz="2800" dirty="0" smtClean="0"/>
              <a:t>welfare</a:t>
            </a:r>
            <a:endParaRPr lang="en-US"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sr-Cyrl-RS" sz="3200" b="1" dirty="0" smtClean="0">
                <a:latin typeface="Times New Roman" pitchFamily="18" charset="0"/>
                <a:cs typeface="Times New Roman" pitchFamily="18" charset="0"/>
              </a:rPr>
              <a:t>Стратегије</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5486400"/>
          </a:xfrm>
        </p:spPr>
        <p:txBody>
          <a:bodyPr>
            <a:noAutofit/>
          </a:bodyPr>
          <a:lstStyle/>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о</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спречавању</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злоупотребе</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дрога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период</a:t>
            </a:r>
            <a:r>
              <a:rPr lang="vi-VN" sz="2100" dirty="0" smtClean="0">
                <a:latin typeface="Times New Roman" pitchFamily="18" charset="0"/>
                <a:cs typeface="Times New Roman" pitchFamily="18" charset="0"/>
              </a:rPr>
              <a:t> </a:t>
            </a:r>
            <a:r>
              <a:rPr lang="vi-VN" sz="2100" dirty="0">
                <a:latin typeface="Times New Roman" pitchFamily="18" charset="0"/>
                <a:cs typeface="Times New Roman" pitchFamily="18" charset="0"/>
              </a:rPr>
              <a:t>2014–2021. </a:t>
            </a:r>
            <a:r>
              <a:rPr lang="sr-Cyrl-RS" sz="2100" dirty="0" smtClean="0">
                <a:latin typeface="Times New Roman" pitchFamily="18" charset="0"/>
                <a:cs typeface="Times New Roman" pitchFamily="18" charset="0"/>
              </a:rPr>
              <a:t>године</a:t>
            </a:r>
            <a:endParaRPr lang="sr-Latn-RS" sz="2100" dirty="0" smtClean="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јавног</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здравља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Републике</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Србије</a:t>
            </a:r>
            <a:r>
              <a:rPr lang="vi-VN" sz="2100" dirty="0" smtClean="0">
                <a:latin typeface="Times New Roman" pitchFamily="18" charset="0"/>
                <a:cs typeface="Times New Roman" pitchFamily="18" charset="0"/>
              </a:rPr>
              <a:t> </a:t>
            </a:r>
            <a:endParaRPr lang="sr-Latn-RS" sz="2100" dirty="0" smtClean="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борбу</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против</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дрога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у</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Републици</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Србији</a:t>
            </a:r>
            <a:r>
              <a:rPr lang="vi-VN" sz="2100" dirty="0" smtClean="0">
                <a:latin typeface="Times New Roman" pitchFamily="18" charset="0"/>
                <a:cs typeface="Times New Roman" pitchFamily="18" charset="0"/>
              </a:rPr>
              <a:t> 2009-2013.</a:t>
            </a:r>
            <a:endParaRPr lang="sr-Latn-RS" sz="2100" dirty="0" smtClean="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палијативно</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збрињавања</a:t>
            </a:r>
            <a:endParaRPr lang="sr-Latn-RS" sz="2100" dirty="0" smtClean="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стално</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унапређење</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квалитета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здравствене</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заштите</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и</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безбедности</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пацијената</a:t>
            </a:r>
            <a:r>
              <a:rPr lang="vi-VN" sz="2100" dirty="0" smtClean="0">
                <a:latin typeface="Times New Roman" pitchFamily="18" charset="0"/>
                <a:cs typeface="Times New Roman" pitchFamily="18" charset="0"/>
              </a:rPr>
              <a:t> </a:t>
            </a:r>
            <a:endParaRPr lang="sr-Latn-RS" sz="2100" dirty="0" smtClean="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развоја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здравља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младих</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у</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Републици</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Србији</a:t>
            </a:r>
            <a:r>
              <a:rPr lang="vi-VN" sz="2100" dirty="0" smtClean="0">
                <a:latin typeface="Times New Roman" pitchFamily="18" charset="0"/>
                <a:cs typeface="Times New Roman" pitchFamily="18" charset="0"/>
              </a:rPr>
              <a:t> </a:t>
            </a:r>
            <a:endParaRPr lang="sr-Latn-RS" sz="2100" dirty="0" smtClean="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контроле</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дувана</a:t>
            </a:r>
            <a:r>
              <a:rPr lang="vi-VN" sz="2100" dirty="0" smtClean="0">
                <a:latin typeface="Times New Roman" pitchFamily="18" charset="0"/>
                <a:cs typeface="Times New Roman" pitchFamily="18" charset="0"/>
              </a:rPr>
              <a:t> </a:t>
            </a:r>
            <a:endParaRPr lang="sr-Latn-RS" sz="2100" dirty="0" smtClean="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развоја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заштите</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менталног</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здравља</a:t>
            </a:r>
            <a:r>
              <a:rPr lang="vi-VN" sz="2100" dirty="0" smtClean="0">
                <a:latin typeface="Times New Roman" pitchFamily="18" charset="0"/>
                <a:cs typeface="Times New Roman" pitchFamily="18" charset="0"/>
              </a:rPr>
              <a:t> </a:t>
            </a:r>
            <a:endParaRPr lang="sr-Latn-RS" sz="2100" dirty="0" smtClean="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Национална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борбу</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против</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ХИВ</a:t>
            </a:r>
            <a:r>
              <a:rPr lang="vi-VN" sz="2100" dirty="0" smtClean="0">
                <a:latin typeface="Times New Roman" pitchFamily="18" charset="0"/>
                <a:cs typeface="Times New Roman" pitchFamily="18" charset="0"/>
              </a:rPr>
              <a:t>/</a:t>
            </a:r>
            <a:r>
              <a:rPr lang="sr-Cyrl-RS" sz="2100" dirty="0" smtClean="0">
                <a:latin typeface="Times New Roman" pitchFamily="18" charset="0"/>
                <a:cs typeface="Times New Roman" pitchFamily="18" charset="0"/>
              </a:rPr>
              <a:t>АИДС</a:t>
            </a:r>
            <a:r>
              <a:rPr lang="vi-VN" sz="2100" dirty="0" smtClean="0">
                <a:latin typeface="Times New Roman" pitchFamily="18" charset="0"/>
                <a:cs typeface="Times New Roman" pitchFamily="18" charset="0"/>
              </a:rPr>
              <a:t>-</a:t>
            </a:r>
            <a:r>
              <a:rPr lang="sr-Cyrl-RS" sz="2100" dirty="0" smtClean="0">
                <a:latin typeface="Times New Roman" pitchFamily="18" charset="0"/>
                <a:cs typeface="Times New Roman" pitchFamily="18" charset="0"/>
              </a:rPr>
              <a:t>а</a:t>
            </a:r>
            <a:endParaRPr lang="sr-Latn-RS" sz="2100" dirty="0" smtClean="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развоја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заштите</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менталног</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здравља</a:t>
            </a:r>
            <a:endParaRPr lang="vi-VN" sz="2100" dirty="0">
              <a:latin typeface="Times New Roman" pitchFamily="18" charset="0"/>
              <a:cs typeface="Times New Roman" pitchFamily="18" charset="0"/>
            </a:endParaRPr>
          </a:p>
          <a:p>
            <a:r>
              <a:rPr lang="sr-Cyrl-RS" sz="2100" dirty="0" smtClean="0">
                <a:latin typeface="Times New Roman" pitchFamily="18" charset="0"/>
                <a:cs typeface="Times New Roman" pitchFamily="18" charset="0"/>
              </a:rPr>
              <a:t>Стратегија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за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унапређење</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положаја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особа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са</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инвалидитетом</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у</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Републици</a:t>
            </a:r>
            <a:r>
              <a:rPr lang="vi-VN" sz="2100" dirty="0" smtClean="0">
                <a:latin typeface="Times New Roman" pitchFamily="18" charset="0"/>
                <a:cs typeface="Times New Roman" pitchFamily="18" charset="0"/>
              </a:rPr>
              <a:t> </a:t>
            </a:r>
            <a:r>
              <a:rPr lang="sr-Cyrl-RS" sz="2100" dirty="0" smtClean="0">
                <a:latin typeface="Times New Roman" pitchFamily="18" charset="0"/>
                <a:cs typeface="Times New Roman" pitchFamily="18" charset="0"/>
              </a:rPr>
              <a:t>Србији</a:t>
            </a:r>
            <a:endParaRPr lang="en-US" sz="2100" dirty="0">
              <a:latin typeface="Times New Roman" pitchFamily="18" charset="0"/>
              <a:cs typeface="Times New Roman" pitchFamily="18" charset="0"/>
            </a:endParaRPr>
          </a:p>
        </p:txBody>
      </p:sp>
      <p:pic>
        <p:nvPicPr>
          <p:cNvPr id="3072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8404" y="990600"/>
            <a:ext cx="7851775" cy="171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11851177"/>
      </p:ext>
    </p:extLst>
  </p:cSld>
  <p:clrMapOvr>
    <a:masterClrMapping/>
  </p:clrMapOvr>
  <mc:AlternateContent xmlns:mc="http://schemas.openxmlformats.org/markup-compatibility/2006">
    <mc:Choice xmlns="" xmlns:p14="http://schemas.microsoft.com/office/powerpoint/2010/main" Requires="p14">
      <p:transition spd="slow" p14:dur="2000" advTm="15903"/>
    </mc:Choice>
    <mc:Fallback>
      <p:transition spd="slow" advTm="15903"/>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b="1" dirty="0" smtClean="0">
                <a:latin typeface="Times New Roman" pitchFamily="18" charset="0"/>
                <a:cs typeface="Times New Roman" pitchFamily="18" charset="0"/>
              </a:rPr>
              <a:t>Национални</a:t>
            </a:r>
            <a:r>
              <a:rPr lang="sr-Latn-RS" sz="3200" b="1" dirty="0" smtClean="0">
                <a:latin typeface="Times New Roman" pitchFamily="18" charset="0"/>
                <a:cs typeface="Times New Roman" pitchFamily="18" charset="0"/>
              </a:rPr>
              <a:t> </a:t>
            </a:r>
            <a:r>
              <a:rPr lang="sr-Cyrl-RS" sz="3200" b="1" dirty="0" smtClean="0">
                <a:latin typeface="Times New Roman" pitchFamily="18" charset="0"/>
                <a:cs typeface="Times New Roman" pitchFamily="18" charset="0"/>
              </a:rPr>
              <a:t>програми</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4297363"/>
          </a:xfrm>
        </p:spPr>
        <p:txBody>
          <a:bodyPr>
            <a:normAutofit fontScale="92500"/>
          </a:bodyPr>
          <a:lstStyle/>
          <a:p>
            <a:pPr>
              <a:lnSpc>
                <a:spcPct val="150000"/>
              </a:lnSpc>
            </a:pPr>
            <a:r>
              <a:rPr lang="sr-Cyrl-RS" sz="2200" dirty="0" smtClean="0">
                <a:latin typeface="Times New Roman" pitchFamily="18" charset="0"/>
                <a:cs typeface="Times New Roman" pitchFamily="18" charset="0"/>
              </a:rPr>
              <a:t>Национални</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раног</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откривања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карцинома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дојке</a:t>
            </a:r>
            <a:r>
              <a:rPr lang="en-US" sz="2200" dirty="0" smtClean="0">
                <a:latin typeface="Times New Roman" pitchFamily="18" charset="0"/>
                <a:cs typeface="Times New Roman" pitchFamily="18" charset="0"/>
              </a:rPr>
              <a:t> </a:t>
            </a:r>
            <a:endParaRPr lang="sr-Latn-RS" sz="2200" dirty="0" smtClean="0">
              <a:latin typeface="Times New Roman" pitchFamily="18" charset="0"/>
              <a:cs typeface="Times New Roman" pitchFamily="18" charset="0"/>
            </a:endParaRPr>
          </a:p>
          <a:p>
            <a:pPr>
              <a:lnSpc>
                <a:spcPct val="150000"/>
              </a:lnSpc>
            </a:pPr>
            <a:r>
              <a:rPr lang="sr-Cyrl-RS" sz="2200" dirty="0" smtClean="0">
                <a:latin typeface="Times New Roman" pitchFamily="18" charset="0"/>
                <a:cs typeface="Times New Roman" pitchFamily="18" charset="0"/>
              </a:rPr>
              <a:t>Национални</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кардиолошке</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здравствене</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заштите</a:t>
            </a:r>
            <a:r>
              <a:rPr lang="en-US" sz="2200" dirty="0" smtClean="0">
                <a:latin typeface="Times New Roman" pitchFamily="18" charset="0"/>
                <a:cs typeface="Times New Roman" pitchFamily="18" charset="0"/>
              </a:rPr>
              <a:t> </a:t>
            </a:r>
            <a:endParaRPr lang="sr-Latn-RS" sz="2200" dirty="0" smtClean="0">
              <a:latin typeface="Times New Roman" pitchFamily="18" charset="0"/>
              <a:cs typeface="Times New Roman" pitchFamily="18" charset="0"/>
            </a:endParaRPr>
          </a:p>
          <a:p>
            <a:pPr>
              <a:lnSpc>
                <a:spcPct val="150000"/>
              </a:lnSpc>
            </a:pPr>
            <a:r>
              <a:rPr lang="sr-Cyrl-RS" sz="2200" dirty="0" smtClean="0">
                <a:latin typeface="Times New Roman" pitchFamily="18" charset="0"/>
                <a:cs typeface="Times New Roman" pitchFamily="18" charset="0"/>
              </a:rPr>
              <a:t>Национални</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раног</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откривања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колоректалног</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карцинома</a:t>
            </a:r>
            <a:r>
              <a:rPr lang="en-US" sz="2200" dirty="0" smtClean="0">
                <a:latin typeface="Times New Roman" pitchFamily="18" charset="0"/>
                <a:cs typeface="Times New Roman" pitchFamily="18" charset="0"/>
              </a:rPr>
              <a:t> </a:t>
            </a:r>
            <a:endParaRPr lang="sr-Latn-RS" sz="2200" dirty="0" smtClean="0">
              <a:latin typeface="Times New Roman" pitchFamily="18" charset="0"/>
              <a:cs typeface="Times New Roman" pitchFamily="18" charset="0"/>
            </a:endParaRPr>
          </a:p>
          <a:p>
            <a:pPr>
              <a:lnSpc>
                <a:spcPct val="150000"/>
              </a:lnSpc>
            </a:pPr>
            <a:r>
              <a:rPr lang="sr-Cyrl-RS" sz="2200" dirty="0" smtClean="0">
                <a:latin typeface="Times New Roman" pitchFamily="18" charset="0"/>
                <a:cs typeface="Times New Roman" pitchFamily="18" charset="0"/>
              </a:rPr>
              <a:t>Национални</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Србија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против</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рака</a:t>
            </a:r>
            <a:r>
              <a:rPr lang="en-US" sz="2200" dirty="0" smtClean="0">
                <a:latin typeface="Times New Roman" pitchFamily="18" charset="0"/>
                <a:cs typeface="Times New Roman" pitchFamily="18" charset="0"/>
              </a:rPr>
              <a:t> </a:t>
            </a:r>
            <a:endParaRPr lang="sr-Latn-RS" sz="2200" dirty="0" smtClean="0">
              <a:latin typeface="Times New Roman" pitchFamily="18" charset="0"/>
              <a:cs typeface="Times New Roman" pitchFamily="18" charset="0"/>
            </a:endParaRPr>
          </a:p>
          <a:p>
            <a:pPr>
              <a:lnSpc>
                <a:spcPct val="150000"/>
              </a:lnSpc>
            </a:pPr>
            <a:r>
              <a:rPr lang="sr-Cyrl-RS" sz="2200" dirty="0" smtClean="0">
                <a:latin typeface="Times New Roman" pitchFamily="18" charset="0"/>
                <a:cs typeface="Times New Roman" pitchFamily="18" charset="0"/>
              </a:rPr>
              <a:t>Национални</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превенцију</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колоректалног</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карцинома</a:t>
            </a:r>
            <a:r>
              <a:rPr lang="en-US" sz="2200" dirty="0" smtClean="0">
                <a:latin typeface="Times New Roman" pitchFamily="18" charset="0"/>
                <a:cs typeface="Times New Roman" pitchFamily="18" charset="0"/>
              </a:rPr>
              <a:t> </a:t>
            </a:r>
            <a:endParaRPr lang="sr-Latn-RS" sz="2200" dirty="0" smtClean="0">
              <a:latin typeface="Times New Roman" pitchFamily="18" charset="0"/>
              <a:cs typeface="Times New Roman" pitchFamily="18" charset="0"/>
            </a:endParaRPr>
          </a:p>
          <a:p>
            <a:pPr>
              <a:lnSpc>
                <a:spcPct val="150000"/>
              </a:lnSpc>
            </a:pPr>
            <a:r>
              <a:rPr lang="sr-Cyrl-RS" sz="2200" dirty="0" smtClean="0">
                <a:latin typeface="Times New Roman" pitchFamily="18" charset="0"/>
                <a:cs typeface="Times New Roman" pitchFamily="18" charset="0"/>
              </a:rPr>
              <a:t>Национални</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превенцију</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рака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дојке</a:t>
            </a:r>
            <a:endParaRPr lang="sr-Latn-RS" sz="2200" dirty="0" smtClean="0">
              <a:latin typeface="Times New Roman" pitchFamily="18" charset="0"/>
              <a:cs typeface="Times New Roman" pitchFamily="18" charset="0"/>
            </a:endParaRPr>
          </a:p>
          <a:p>
            <a:pPr>
              <a:lnSpc>
                <a:spcPct val="150000"/>
              </a:lnSpc>
            </a:pPr>
            <a:r>
              <a:rPr lang="sr-Cyrl-RS" sz="2200" dirty="0" smtClean="0">
                <a:latin typeface="Times New Roman" pitchFamily="18" charset="0"/>
                <a:cs typeface="Times New Roman" pitchFamily="18" charset="0"/>
              </a:rPr>
              <a:t>Национални</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превенције</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ране</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детекције</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типа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два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дијабетеса</a:t>
            </a:r>
            <a:endParaRPr lang="en-US" sz="2200" dirty="0">
              <a:latin typeface="Times New Roman" pitchFamily="18" charset="0"/>
              <a:cs typeface="Times New Roman" pitchFamily="18" charset="0"/>
            </a:endParaRPr>
          </a:p>
          <a:p>
            <a:pPr>
              <a:lnSpc>
                <a:spcPct val="150000"/>
              </a:lnSpc>
            </a:pPr>
            <a:r>
              <a:rPr lang="sr-Cyrl-RS" sz="2200" dirty="0" smtClean="0">
                <a:latin typeface="Times New Roman" pitchFamily="18" charset="0"/>
                <a:cs typeface="Times New Roman" pitchFamily="18" charset="0"/>
              </a:rPr>
              <a:t>Национални</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превенцију</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рака</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грлића</a:t>
            </a:r>
            <a:r>
              <a:rPr lang="en-US" sz="2200" dirty="0" smtClean="0">
                <a:latin typeface="Times New Roman" pitchFamily="18" charset="0"/>
                <a:cs typeface="Times New Roman" pitchFamily="18" charset="0"/>
              </a:rPr>
              <a:t> </a:t>
            </a:r>
            <a:r>
              <a:rPr lang="en-US" sz="2200" dirty="0">
                <a:latin typeface="Times New Roman" pitchFamily="18" charset="0"/>
                <a:cs typeface="Times New Roman" pitchFamily="18" charset="0"/>
              </a:rPr>
              <a:t>materice</a:t>
            </a:r>
          </a:p>
        </p:txBody>
      </p:sp>
      <p:pic>
        <p:nvPicPr>
          <p:cNvPr id="317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3040" y="1219200"/>
            <a:ext cx="7851775" cy="171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174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486400" y="5392029"/>
            <a:ext cx="3657599" cy="14382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11103835"/>
      </p:ext>
    </p:extLst>
  </p:cSld>
  <p:clrMapOvr>
    <a:masterClrMapping/>
  </p:clrMapOvr>
  <mc:AlternateContent xmlns:mc="http://schemas.openxmlformats.org/markup-compatibility/2006">
    <mc:Choice xmlns="" xmlns:p14="http://schemas.microsoft.com/office/powerpoint/2010/main" Requires="p14">
      <p:transition spd="slow" p14:dur="2000" advTm="17136"/>
    </mc:Choice>
    <mc:Fallback>
      <p:transition spd="slow" advTm="17136"/>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Public health laws guides the establishment, financing and the running of health care facilities. Resource allocation is defined within public health laws. It helps with the </a:t>
            </a:r>
            <a:r>
              <a:rPr lang="en-US" dirty="0" err="1" smtClean="0"/>
              <a:t>organisation</a:t>
            </a:r>
            <a:r>
              <a:rPr lang="en-US" dirty="0" smtClean="0"/>
              <a:t> of health services and ensures quantity and quality of care, as well as equity access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Public health laws also entail protection of patient rights and control of the environment. It also prohibits conduct that is harmful to the health of the individual and communities e.g. tobacco control, alcohol and substance abuse.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133600"/>
            <a:ext cx="8229600" cy="3992563"/>
          </a:xfrm>
        </p:spPr>
        <p:txBody>
          <a:bodyPr>
            <a:normAutofit fontScale="85000" lnSpcReduction="10000"/>
          </a:bodyPr>
          <a:lstStyle/>
          <a:p>
            <a:endParaRPr lang="en-US" dirty="0" smtClean="0"/>
          </a:p>
          <a:p>
            <a:r>
              <a:rPr lang="en-US" sz="2800" dirty="0" smtClean="0"/>
              <a:t>Health policy can be defined as the “decisions, plans, and actions that are undertaken to achieve specific health goals in a specified society.” According to the World Health Organization, a comprehensive health policy should define a vision for the future; outline the roles and priorities of different groups, build consensus and partnerships with all relevant stakeholders and inform people – the recipients of the defined goals. The prime aim of health policies worldwide has been the maintenance and improvement of the health status of populations.</a:t>
            </a:r>
            <a:endParaRPr lang="en-US" sz="2800" dirty="0"/>
          </a:p>
        </p:txBody>
      </p:sp>
      <p:sp>
        <p:nvSpPr>
          <p:cNvPr id="9218" name="AutoShape 2" descr="Health in All Policies | Policy, Performance, and Evaluation | CDC"/>
          <p:cNvSpPr>
            <a:spLocks noChangeAspect="1" noChangeArrowheads="1"/>
          </p:cNvSpPr>
          <p:nvPr/>
        </p:nvSpPr>
        <p:spPr bwMode="auto">
          <a:xfrm>
            <a:off x="155575" y="-631825"/>
            <a:ext cx="3476625" cy="1323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220" name="Picture 4" descr="Be the Change: NPs in Health Policy Development - Minority Nurse"/>
          <p:cNvPicPr>
            <a:picLocks noChangeAspect="1" noChangeArrowheads="1"/>
          </p:cNvPicPr>
          <p:nvPr/>
        </p:nvPicPr>
        <p:blipFill>
          <a:blip r:embed="rId2" cstate="print"/>
          <a:srcRect/>
          <a:stretch>
            <a:fillRect/>
          </a:stretch>
        </p:blipFill>
        <p:spPr bwMode="auto">
          <a:xfrm>
            <a:off x="685800" y="381000"/>
            <a:ext cx="8153400" cy="168592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Public health policy is determined by a process of consultation, negotiation, and research, which leads to a plan of action that sets out a vision of identified public health goals. In the context of public health, policy is usually determined by the political or executive arm of the state, although private public health agencies may also formulate policy in relation to their own public health objectives.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Policy is a statement about values as to the importance of identified goals and the appropriateness of mechanisms for achieving them. In the context of public health, states have developed and refined policies which represent a cohesive and focused set of responses to particular public health problems. Most states have, with a varying degree of sophistication, policies which address threats such as communicable disease, contaminated food, environmental harms, and smoking harms. As new public health threats emerge, such as the obesity epidemic, policy is formulated or adapted to address those threats.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905000"/>
            <a:ext cx="8229600" cy="4221163"/>
          </a:xfrm>
        </p:spPr>
        <p:txBody>
          <a:bodyPr>
            <a:normAutofit/>
          </a:bodyPr>
          <a:lstStyle/>
          <a:p>
            <a:r>
              <a:rPr lang="en-US" sz="2800" dirty="0" smtClean="0"/>
              <a:t>Public health law consists of legislative (passed by parliament) and judicial (the judgment of a court) statements of rules or norms governing health interventions or health behaviors. Law is by its nature in the public domain.</a:t>
            </a:r>
            <a:endParaRPr lang="en-US" sz="2800" dirty="0"/>
          </a:p>
        </p:txBody>
      </p:sp>
      <p:pic>
        <p:nvPicPr>
          <p:cNvPr id="15362" name="Picture 2" descr="Public Health Laws in India | ProBono India"/>
          <p:cNvPicPr>
            <a:picLocks noChangeAspect="1" noChangeArrowheads="1"/>
          </p:cNvPicPr>
          <p:nvPr/>
        </p:nvPicPr>
        <p:blipFill>
          <a:blip r:embed="rId2" cstate="print"/>
          <a:srcRect/>
          <a:stretch>
            <a:fillRect/>
          </a:stretch>
        </p:blipFill>
        <p:spPr bwMode="auto">
          <a:xfrm>
            <a:off x="3810000" y="4191000"/>
            <a:ext cx="4572000" cy="20383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3200"/>
            <a:ext cx="8229600" cy="3886200"/>
          </a:xfrm>
        </p:spPr>
        <p:txBody>
          <a:bodyPr>
            <a:normAutofit fontScale="70000" lnSpcReduction="20000"/>
          </a:bodyPr>
          <a:lstStyle/>
          <a:p>
            <a:r>
              <a:rPr lang="en-US" dirty="0" smtClean="0"/>
              <a:t>Legislation consists of written documents setting out rules of behavior of individuals, private and public bodies; powers of public bodies; limitations on powers; and the rights of persons subject to those powers. Such a written document will in some legal systems be called a statute, an act of parliament, or an ordinance, and in other systems be called a code. The statute or act or ordinance or code may be accompanied by ‘secondary’ legislation, which carries less authority and which sets out in greater detail how the legislation is to be implemented. This secondary legislation may be called a regulation but might also be called a code of practice or a decree or a circular. The characteristics which make these written documents legislation rather than policy are the process by which they are formulated and the authority of the state to enforce the provisions of the document.</a:t>
            </a:r>
            <a:endParaRPr lang="en-US" dirty="0"/>
          </a:p>
        </p:txBody>
      </p:sp>
      <p:sp>
        <p:nvSpPr>
          <p:cNvPr id="14340" name="AutoShape 4" descr="Legislation Definition: Definition, Types of Legislature"/>
          <p:cNvSpPr>
            <a:spLocks noChangeAspect="1" noChangeArrowheads="1"/>
          </p:cNvSpPr>
          <p:nvPr/>
        </p:nvSpPr>
        <p:spPr bwMode="auto">
          <a:xfrm>
            <a:off x="155575" y="-838200"/>
            <a:ext cx="2619375" cy="17526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2" name="AutoShape 6" descr="The global state of cybercrime legislation as at January 2023! - Cybercrime"/>
          <p:cNvSpPr>
            <a:spLocks noChangeAspect="1" noChangeArrowheads="1"/>
          </p:cNvSpPr>
          <p:nvPr/>
        </p:nvSpPr>
        <p:spPr bwMode="auto">
          <a:xfrm>
            <a:off x="155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4" name="AutoShape 8" descr="legislation Archives - Military Law Task Forc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346" name="Picture 10" descr="Legislation and its Types"/>
          <p:cNvPicPr>
            <a:picLocks noChangeAspect="1" noChangeArrowheads="1"/>
          </p:cNvPicPr>
          <p:nvPr/>
        </p:nvPicPr>
        <p:blipFill>
          <a:blip r:embed="rId2" cstate="print"/>
          <a:srcRect/>
          <a:stretch>
            <a:fillRect/>
          </a:stretch>
        </p:blipFill>
        <p:spPr bwMode="auto">
          <a:xfrm>
            <a:off x="457200" y="-304800"/>
            <a:ext cx="8001000" cy="28956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2014</TotalTime>
  <Words>1760</Words>
  <Application>Microsoft Office PowerPoint</Application>
  <PresentationFormat>On-screen Show (4:3)</PresentationFormat>
  <Paragraphs>121</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HEALTH CARE-LEGISLATION</vt:lpstr>
      <vt:lpstr>Slide 2</vt:lpstr>
      <vt:lpstr>Slide 3</vt:lpstr>
      <vt:lpstr>Slide 4</vt:lpstr>
      <vt:lpstr>Slide 5</vt:lpstr>
      <vt:lpstr>Slide 6</vt:lpstr>
      <vt:lpstr>Slide 7</vt:lpstr>
      <vt:lpstr>Slide 8</vt:lpstr>
      <vt:lpstr>Slide 9</vt:lpstr>
      <vt:lpstr>International Health Regulations </vt:lpstr>
      <vt:lpstr>Slide 11</vt:lpstr>
      <vt:lpstr>Slide 12</vt:lpstr>
      <vt:lpstr>Slide 13</vt:lpstr>
      <vt:lpstr>Slide 14</vt:lpstr>
      <vt:lpstr>Slide 15</vt:lpstr>
      <vt:lpstr>Slide 16</vt:lpstr>
      <vt:lpstr>Slide 17</vt:lpstr>
      <vt:lpstr>Slide 18</vt:lpstr>
      <vt:lpstr>L A W ON HEALTH CARE</vt:lpstr>
      <vt:lpstr>Pulic Health Law </vt:lpstr>
      <vt:lpstr>The organization of public health in the Republic of Serbia</vt:lpstr>
      <vt:lpstr>Public health in the Republic of Serbia</vt:lpstr>
      <vt:lpstr>Public health in the Republic of Serbia</vt:lpstr>
      <vt:lpstr>Стратегије</vt:lpstr>
      <vt:lpstr>Национални програми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Zdravstveno zakonodavsto</dc:title>
  <dc:creator>Ceca</dc:creator>
  <cp:lastModifiedBy>Windows User</cp:lastModifiedBy>
  <cp:revision>93</cp:revision>
  <dcterms:created xsi:type="dcterms:W3CDTF">2017-09-29T16:17:58Z</dcterms:created>
  <dcterms:modified xsi:type="dcterms:W3CDTF">2024-01-09T16:33:08Z</dcterms:modified>
</cp:coreProperties>
</file>